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袁曦焜" initials="袁曦焜" lastIdx="1" clrIdx="0">
    <p:extLst>
      <p:ext uri="{19B8F6BF-5375-455C-9EA6-DF929625EA0E}">
        <p15:presenceInfo xmlns:p15="http://schemas.microsoft.com/office/powerpoint/2012/main" userId="780c0f6c4aa0281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8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4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271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903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054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411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0736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777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770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96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110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745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977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4EE57-8B16-419E-80CC-975DFA9E2EAF}" type="datetimeFigureOut">
              <a:rPr lang="zh-CN" altLang="en-US" smtClean="0"/>
              <a:t>2017/2/16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935C7-795B-4EFF-9E54-DC273DB8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274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aike.baidu.com/subview/15216/10703234.htm" TargetMode="External"/><Relationship Id="rId2" Type="http://schemas.openxmlformats.org/officeDocument/2006/relationships/hyperlink" Target="http://baike.baidu.com/view/3148644.htm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csdn.net/fuyukai/article/details/51039788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701309" y="2789382"/>
            <a:ext cx="55972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01</a:t>
            </a:r>
            <a:r>
              <a:rPr lang="zh-CN" altLang="en-US" sz="6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背包</a:t>
            </a:r>
          </a:p>
        </p:txBody>
      </p:sp>
    </p:spTree>
    <p:extLst>
      <p:ext uri="{BB962C8B-B14F-4D97-AF65-F5344CB8AC3E}">
        <p14:creationId xmlns:p14="http://schemas.microsoft.com/office/powerpoint/2010/main" val="521868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8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038725" y="2319634"/>
            <a:ext cx="655320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8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双联通分量</a:t>
            </a:r>
          </a:p>
        </p:txBody>
      </p:sp>
    </p:spTree>
    <p:extLst>
      <p:ext uri="{BB962C8B-B14F-4D97-AF65-F5344CB8AC3E}">
        <p14:creationId xmlns:p14="http://schemas.microsoft.com/office/powerpoint/2010/main" val="64923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667250" y="5417098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2533650" y="3267074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" name="椭圆 3"/>
          <p:cNvSpPr/>
          <p:nvPr/>
        </p:nvSpPr>
        <p:spPr>
          <a:xfrm>
            <a:off x="5654522" y="3148012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8524875" y="2647950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6877050" y="914400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cxnSp>
        <p:nvCxnSpPr>
          <p:cNvPr id="8" name="直接连接符 7"/>
          <p:cNvCxnSpPr>
            <a:stCxn id="6" idx="3"/>
            <a:endCxn id="4" idx="7"/>
          </p:cNvCxnSpPr>
          <p:nvPr/>
        </p:nvCxnSpPr>
        <p:spPr>
          <a:xfrm flipH="1">
            <a:off x="6337450" y="1572938"/>
            <a:ext cx="656772" cy="1688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cxnSpLocks/>
            <a:stCxn id="4" idx="2"/>
          </p:cNvCxnSpPr>
          <p:nvPr/>
        </p:nvCxnSpPr>
        <p:spPr>
          <a:xfrm flipH="1">
            <a:off x="3333750" y="3533775"/>
            <a:ext cx="2320772" cy="233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cxnSpLocks/>
            <a:stCxn id="5" idx="2"/>
            <a:endCxn id="4" idx="6"/>
          </p:cNvCxnSpPr>
          <p:nvPr/>
        </p:nvCxnSpPr>
        <p:spPr>
          <a:xfrm flipH="1">
            <a:off x="6454622" y="3033713"/>
            <a:ext cx="2070253" cy="5000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5209574" y="3911325"/>
            <a:ext cx="682019" cy="1583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箭头: 右 20"/>
          <p:cNvSpPr/>
          <p:nvPr/>
        </p:nvSpPr>
        <p:spPr>
          <a:xfrm rot="13143301">
            <a:off x="6181654" y="4105691"/>
            <a:ext cx="1790700" cy="494251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7781925" y="4987192"/>
            <a:ext cx="1121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割点</a:t>
            </a:r>
          </a:p>
        </p:txBody>
      </p:sp>
      <p:sp>
        <p:nvSpPr>
          <p:cNvPr id="23" name="矩形 22"/>
          <p:cNvSpPr/>
          <p:nvPr/>
        </p:nvSpPr>
        <p:spPr>
          <a:xfrm>
            <a:off x="241450" y="383625"/>
            <a:ext cx="598457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</a:rPr>
              <a:t>在一个无向</a:t>
            </a:r>
            <a:r>
              <a:rPr lang="zh-CN" altLang="en-US" sz="2800" b="0" i="0" u="none" strike="noStrike" dirty="0">
                <a:solidFill>
                  <a:srgbClr val="136EC2"/>
                </a:solidFill>
                <a:effectLst/>
                <a:latin typeface="Arial Rounded MT Bold" panose="020F0704030504030204" pitchFamily="34" charset="0"/>
                <a:hlinkClick r:id="rId2"/>
              </a:rPr>
              <a:t>连通图</a:t>
            </a:r>
            <a:r>
              <a:rPr lang="zh-CN" altLang="en-US" sz="28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</a:rPr>
              <a:t>中，如果有一个顶点集合，删除这个顶点集合以及这个集合中所有顶点相关联的边以后，原图变成多个连通块，就称这个点集为割点</a:t>
            </a:r>
            <a:r>
              <a:rPr lang="zh-CN" altLang="en-US" sz="2800" b="0" i="0" u="none" strike="noStrike" dirty="0">
                <a:solidFill>
                  <a:srgbClr val="136EC2"/>
                </a:solidFill>
                <a:effectLst/>
                <a:latin typeface="Arial Rounded MT Bold" panose="020F0704030504030204" pitchFamily="34" charset="0"/>
                <a:hlinkClick r:id="rId3"/>
              </a:rPr>
              <a:t>集合</a:t>
            </a:r>
            <a:r>
              <a:rPr lang="zh-CN" altLang="en-US" sz="28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</a:rPr>
              <a:t>。</a:t>
            </a:r>
            <a:endParaRPr lang="zh-CN" altLang="en-US" sz="28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5031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905125" y="6070899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771525" y="3920875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" name="椭圆 3"/>
          <p:cNvSpPr/>
          <p:nvPr/>
        </p:nvSpPr>
        <p:spPr>
          <a:xfrm>
            <a:off x="3729418" y="3751834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8524875" y="2647950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7658100" y="706804"/>
            <a:ext cx="800100" cy="77152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 flipH="1">
            <a:off x="6286953" y="1335145"/>
            <a:ext cx="1437822" cy="1895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cxnSpLocks/>
            <a:stCxn id="4" idx="2"/>
          </p:cNvCxnSpPr>
          <p:nvPr/>
        </p:nvCxnSpPr>
        <p:spPr>
          <a:xfrm flipH="1">
            <a:off x="1408646" y="4137597"/>
            <a:ext cx="2320772" cy="233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cxnSpLocks/>
            <a:endCxn id="29" idx="6"/>
          </p:cNvCxnSpPr>
          <p:nvPr/>
        </p:nvCxnSpPr>
        <p:spPr>
          <a:xfrm flipH="1">
            <a:off x="6519713" y="2952109"/>
            <a:ext cx="1975988" cy="2423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3447449" y="4565126"/>
            <a:ext cx="682019" cy="1583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箭头: 右 10"/>
          <p:cNvSpPr/>
          <p:nvPr/>
        </p:nvSpPr>
        <p:spPr>
          <a:xfrm rot="13143301">
            <a:off x="4940979" y="4159173"/>
            <a:ext cx="1790700" cy="494251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772275" y="4987437"/>
            <a:ext cx="11210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桥</a:t>
            </a:r>
          </a:p>
        </p:txBody>
      </p:sp>
      <p:sp>
        <p:nvSpPr>
          <p:cNvPr id="29" name="椭圆 28"/>
          <p:cNvSpPr/>
          <p:nvPr/>
        </p:nvSpPr>
        <p:spPr>
          <a:xfrm>
            <a:off x="5729739" y="2792138"/>
            <a:ext cx="789974" cy="804645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cxnSp>
        <p:nvCxnSpPr>
          <p:cNvPr id="31" name="直接连接符 30"/>
          <p:cNvCxnSpPr>
            <a:cxnSpLocks/>
          </p:cNvCxnSpPr>
          <p:nvPr/>
        </p:nvCxnSpPr>
        <p:spPr>
          <a:xfrm flipH="1">
            <a:off x="4529520" y="3419475"/>
            <a:ext cx="1200219" cy="590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257175" y="1039577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3200" dirty="0"/>
              <a:t>一条边称为桥（或者割边）当去掉该边之后的子图不连通。 </a:t>
            </a:r>
          </a:p>
        </p:txBody>
      </p:sp>
    </p:spTree>
    <p:extLst>
      <p:ext uri="{BB962C8B-B14F-4D97-AF65-F5344CB8AC3E}">
        <p14:creationId xmlns:p14="http://schemas.microsoft.com/office/powerpoint/2010/main" val="486779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71500" y="714375"/>
            <a:ext cx="1118235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首先我们考虑一个连通图（非连通图可以分别考虑连通块），我们从任意一个起点开始进行深度优先搜索，可以得到一棵树，并且这棵树中所有结点的子树之间不存在边，即没有跨越两棵子树的边（考虑一下，如果存在，那么与深度优先搜索树的定义互相矛盾）。于是有如下定理： </a:t>
            </a:r>
            <a:br>
              <a:rPr lang="zh-CN" altLang="en-US" dirty="0">
                <a:latin typeface="Arial Rounded MT Bold" panose="020F0704030504030204" pitchFamily="34" charset="0"/>
              </a:rPr>
            </a:b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在无向连通图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G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中， </a:t>
            </a:r>
            <a:br>
              <a:rPr lang="zh-CN" altLang="en-US" dirty="0">
                <a:latin typeface="Arial Rounded MT Bold" panose="020F0704030504030204" pitchFamily="34" charset="0"/>
              </a:rPr>
            </a:b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1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、根结点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为割顶当且仅当它有两个或者多个子结点； </a:t>
            </a:r>
            <a:br>
              <a:rPr lang="zh-CN" altLang="en-US" dirty="0">
                <a:latin typeface="Arial Rounded MT Bold" panose="020F0704030504030204" pitchFamily="34" charset="0"/>
              </a:rPr>
            </a:b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2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、非根结点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为割顶当且仅当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存在结点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v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，使得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v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极其所有后代都没有反向边可以连回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的祖先（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不算） </a:t>
            </a:r>
            <a:br>
              <a:rPr lang="zh-CN" altLang="en-US" dirty="0">
                <a:latin typeface="Arial Rounded MT Bold" panose="020F0704030504030204" pitchFamily="34" charset="0"/>
              </a:rPr>
            </a:b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在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Tarjan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算法里面，有两个时间戳非常重要，一个是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dfn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，意为深度优先数，即代表访问顺序；一个是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low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，意为通过反向边能到达的最小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dfn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。于是，上述定理中第二个条件（非根结点）可以简单地写成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low[v]&gt;=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dfn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[u]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。 </a:t>
            </a:r>
            <a:endParaRPr lang="zh-CN" alt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647364" y="347857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" name="椭圆 3"/>
          <p:cNvSpPr/>
          <p:nvPr/>
        </p:nvSpPr>
        <p:spPr>
          <a:xfrm>
            <a:off x="2704639" y="580606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1647364" y="4822966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4047664" y="3807185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475791" y="592036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cxnSp>
        <p:nvCxnSpPr>
          <p:cNvPr id="9" name="直接连接符 8"/>
          <p:cNvCxnSpPr>
            <a:stCxn id="3" idx="4"/>
            <a:endCxn id="5" idx="0"/>
          </p:cNvCxnSpPr>
          <p:nvPr/>
        </p:nvCxnSpPr>
        <p:spPr>
          <a:xfrm>
            <a:off x="2009314" y="4135798"/>
            <a:ext cx="0" cy="687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stCxn id="5" idx="3"/>
            <a:endCxn id="7" idx="7"/>
          </p:cNvCxnSpPr>
          <p:nvPr/>
        </p:nvCxnSpPr>
        <p:spPr>
          <a:xfrm flipH="1">
            <a:off x="1093678" y="5383943"/>
            <a:ext cx="659699" cy="6326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stCxn id="3" idx="6"/>
            <a:endCxn id="6" idx="2"/>
          </p:cNvCxnSpPr>
          <p:nvPr/>
        </p:nvCxnSpPr>
        <p:spPr>
          <a:xfrm>
            <a:off x="2371264" y="3807186"/>
            <a:ext cx="1676400" cy="328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5" idx="5"/>
            <a:endCxn id="4" idx="1"/>
          </p:cNvCxnSpPr>
          <p:nvPr/>
        </p:nvCxnSpPr>
        <p:spPr>
          <a:xfrm>
            <a:off x="2265251" y="5383943"/>
            <a:ext cx="545401" cy="518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7364583" y="347857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5" name="椭圆 14"/>
          <p:cNvSpPr/>
          <p:nvPr/>
        </p:nvSpPr>
        <p:spPr>
          <a:xfrm>
            <a:off x="8421858" y="580606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7364583" y="4822966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9" name="椭圆 18"/>
          <p:cNvSpPr/>
          <p:nvPr/>
        </p:nvSpPr>
        <p:spPr>
          <a:xfrm>
            <a:off x="6193010" y="592036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cxnSp>
        <p:nvCxnSpPr>
          <p:cNvPr id="20" name="直接连接符 19"/>
          <p:cNvCxnSpPr>
            <a:stCxn id="13" idx="4"/>
            <a:endCxn id="17" idx="0"/>
          </p:cNvCxnSpPr>
          <p:nvPr/>
        </p:nvCxnSpPr>
        <p:spPr>
          <a:xfrm>
            <a:off x="7726533" y="4135798"/>
            <a:ext cx="0" cy="687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stCxn id="17" idx="3"/>
            <a:endCxn id="19" idx="7"/>
          </p:cNvCxnSpPr>
          <p:nvPr/>
        </p:nvCxnSpPr>
        <p:spPr>
          <a:xfrm flipH="1">
            <a:off x="6810897" y="5383943"/>
            <a:ext cx="659699" cy="6326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cxnSpLocks/>
            <a:stCxn id="13" idx="6"/>
            <a:endCxn id="15" idx="0"/>
          </p:cNvCxnSpPr>
          <p:nvPr/>
        </p:nvCxnSpPr>
        <p:spPr>
          <a:xfrm>
            <a:off x="8088483" y="3807186"/>
            <a:ext cx="695325" cy="19988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17" idx="5"/>
            <a:endCxn id="15" idx="1"/>
          </p:cNvCxnSpPr>
          <p:nvPr/>
        </p:nvCxnSpPr>
        <p:spPr>
          <a:xfrm>
            <a:off x="7982470" y="5383943"/>
            <a:ext cx="545401" cy="518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3724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087" y="561975"/>
            <a:ext cx="7786688" cy="609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234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8001001" y="270575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9058276" y="503324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" name="椭圆 3"/>
          <p:cNvSpPr/>
          <p:nvPr/>
        </p:nvSpPr>
        <p:spPr>
          <a:xfrm>
            <a:off x="8001001" y="4050146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10401301" y="3034365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6829428" y="514754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cxnSp>
        <p:nvCxnSpPr>
          <p:cNvPr id="7" name="直接连接符 6"/>
          <p:cNvCxnSpPr>
            <a:stCxn id="2" idx="4"/>
            <a:endCxn id="4" idx="0"/>
          </p:cNvCxnSpPr>
          <p:nvPr/>
        </p:nvCxnSpPr>
        <p:spPr>
          <a:xfrm>
            <a:off x="8362951" y="3362978"/>
            <a:ext cx="0" cy="687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stCxn id="4" idx="3"/>
            <a:endCxn id="6" idx="7"/>
          </p:cNvCxnSpPr>
          <p:nvPr/>
        </p:nvCxnSpPr>
        <p:spPr>
          <a:xfrm flipH="1">
            <a:off x="7447315" y="4611123"/>
            <a:ext cx="659699" cy="6326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cxnSpLocks/>
          </p:cNvCxnSpPr>
          <p:nvPr/>
        </p:nvCxnSpPr>
        <p:spPr>
          <a:xfrm>
            <a:off x="8735668" y="3020730"/>
            <a:ext cx="1676400" cy="328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4" idx="5"/>
            <a:endCxn id="3" idx="1"/>
          </p:cNvCxnSpPr>
          <p:nvPr/>
        </p:nvCxnSpPr>
        <p:spPr>
          <a:xfrm>
            <a:off x="8618888" y="4611123"/>
            <a:ext cx="545401" cy="518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8068917" y="6377636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cxnSp>
        <p:nvCxnSpPr>
          <p:cNvPr id="12" name="直接连接符 11"/>
          <p:cNvCxnSpPr>
            <a:cxnSpLocks/>
            <a:stCxn id="3" idx="4"/>
          </p:cNvCxnSpPr>
          <p:nvPr/>
        </p:nvCxnSpPr>
        <p:spPr>
          <a:xfrm flipH="1">
            <a:off x="8649948" y="5690468"/>
            <a:ext cx="770278" cy="783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cxnSpLocks/>
            <a:stCxn id="11" idx="1"/>
          </p:cNvCxnSpPr>
          <p:nvPr/>
        </p:nvCxnSpPr>
        <p:spPr>
          <a:xfrm flipH="1" flipV="1">
            <a:off x="7333018" y="5792490"/>
            <a:ext cx="841912" cy="681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314325" y="500654"/>
            <a:ext cx="676275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定义：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 </a:t>
            </a:r>
            <a:br>
              <a:rPr lang="zh-CN" altLang="en-US" dirty="0"/>
            </a:b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对于一个连通图，如果任意两点至少存在两条点不重复路径，则称这个图为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点双连通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的（简称双连通）；如果任意两点至少存在两条边不重复路径，则称该图为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边双连通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的。点双连通图的定义等价于任意两条边都同在一个简单环中，而边双连通图的定义等价于任意一条边至少在一个简单环中。对一个无向图，点双连通的极大子图称为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点双连通分量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（简称双连通分量），边双连通的极大子图称为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边双连通分量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。</a:t>
            </a:r>
            <a:endParaRPr lang="zh-CN" altLang="en-US" dirty="0">
              <a:latin typeface="Arial Rounded MT Bold" panose="020F070403050403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888984" y="2808978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6" name="椭圆 15"/>
          <p:cNvSpPr/>
          <p:nvPr/>
        </p:nvSpPr>
        <p:spPr>
          <a:xfrm>
            <a:off x="3946259" y="5136468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7" name="椭圆 16"/>
          <p:cNvSpPr/>
          <p:nvPr/>
        </p:nvSpPr>
        <p:spPr>
          <a:xfrm>
            <a:off x="2888984" y="4153371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8" name="椭圆 17"/>
          <p:cNvSpPr/>
          <p:nvPr/>
        </p:nvSpPr>
        <p:spPr>
          <a:xfrm>
            <a:off x="5289284" y="3137590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19" name="椭圆 18"/>
          <p:cNvSpPr/>
          <p:nvPr/>
        </p:nvSpPr>
        <p:spPr>
          <a:xfrm>
            <a:off x="1717411" y="5250768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cxnSp>
        <p:nvCxnSpPr>
          <p:cNvPr id="20" name="直接连接符 19"/>
          <p:cNvCxnSpPr>
            <a:stCxn id="15" idx="4"/>
            <a:endCxn id="17" idx="0"/>
          </p:cNvCxnSpPr>
          <p:nvPr/>
        </p:nvCxnSpPr>
        <p:spPr>
          <a:xfrm>
            <a:off x="3250934" y="3466203"/>
            <a:ext cx="0" cy="687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stCxn id="17" idx="3"/>
            <a:endCxn id="19" idx="7"/>
          </p:cNvCxnSpPr>
          <p:nvPr/>
        </p:nvCxnSpPr>
        <p:spPr>
          <a:xfrm flipH="1">
            <a:off x="2335298" y="4714348"/>
            <a:ext cx="659699" cy="6326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cxnSpLocks/>
          </p:cNvCxnSpPr>
          <p:nvPr/>
        </p:nvCxnSpPr>
        <p:spPr>
          <a:xfrm>
            <a:off x="3623651" y="3123955"/>
            <a:ext cx="1676400" cy="328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17" idx="5"/>
            <a:endCxn id="16" idx="1"/>
          </p:cNvCxnSpPr>
          <p:nvPr/>
        </p:nvCxnSpPr>
        <p:spPr>
          <a:xfrm>
            <a:off x="3506871" y="4714348"/>
            <a:ext cx="545401" cy="518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2956900" y="6480861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cxnSp>
        <p:nvCxnSpPr>
          <p:cNvPr id="25" name="直接连接符 24"/>
          <p:cNvCxnSpPr>
            <a:cxnSpLocks/>
            <a:stCxn id="16" idx="4"/>
          </p:cNvCxnSpPr>
          <p:nvPr/>
        </p:nvCxnSpPr>
        <p:spPr>
          <a:xfrm flipH="1">
            <a:off x="3537931" y="5793693"/>
            <a:ext cx="770278" cy="783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cxnSpLocks/>
            <a:stCxn id="24" idx="1"/>
          </p:cNvCxnSpPr>
          <p:nvPr/>
        </p:nvCxnSpPr>
        <p:spPr>
          <a:xfrm flipH="1" flipV="1">
            <a:off x="2221001" y="5895715"/>
            <a:ext cx="841912" cy="681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/>
        </p:nvSpPr>
        <p:spPr>
          <a:xfrm>
            <a:off x="2924186" y="5250768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7</a:t>
            </a:r>
            <a:endParaRPr lang="zh-CN" altLang="en-US" dirty="0"/>
          </a:p>
        </p:txBody>
      </p:sp>
      <p:cxnSp>
        <p:nvCxnSpPr>
          <p:cNvPr id="29" name="直接连接符 28"/>
          <p:cNvCxnSpPr>
            <a:stCxn id="19" idx="6"/>
            <a:endCxn id="27" idx="2"/>
          </p:cNvCxnSpPr>
          <p:nvPr/>
        </p:nvCxnSpPr>
        <p:spPr>
          <a:xfrm>
            <a:off x="2441311" y="5579381"/>
            <a:ext cx="4828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>
            <a:stCxn id="27" idx="6"/>
            <a:endCxn id="16" idx="2"/>
          </p:cNvCxnSpPr>
          <p:nvPr/>
        </p:nvCxnSpPr>
        <p:spPr>
          <a:xfrm flipV="1">
            <a:off x="3648086" y="5465081"/>
            <a:ext cx="298173" cy="114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589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4799" y="755214"/>
            <a:ext cx="858202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我们已经知道如何求解</a:t>
            </a:r>
            <a:r>
              <a:rPr lang="zh-CN" altLang="en-US" sz="2000" b="0" i="0" u="none" strike="noStrike" dirty="0">
                <a:solidFill>
                  <a:srgbClr val="336699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  <a:hlinkClick r:id="rId2"/>
              </a:rPr>
              <a:t>割顶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了，很容易可以发现，当我们找到割顶的时候，就已经完成了一次对某个极大点双连通子图的访问，那么我们如果在进行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DFS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的过程中将遍历过的点保存起来，是不是就可以得到点双连通分量了？为了实现算法，我们可以在求解割顶的过程中用一个栈保存遍历过的</a:t>
            </a:r>
            <a:r>
              <a:rPr lang="zh-CN" altLang="en-US" sz="2000" b="1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边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（注意不是点！</a:t>
            </a:r>
            <a:r>
              <a:rPr lang="zh-CN" altLang="en-US" sz="2000" b="1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因为不同的双连通分量存在公共点即割顶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），之后每当找到一个点双连通分量，即子结点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v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与父节点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u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满足关系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low[v]&gt;=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dfn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[u]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，我们就将栈里的东西拿出来直到遇到当前边。 </a:t>
            </a:r>
            <a:endParaRPr lang="zh-CN" altLang="en-US" sz="2000" dirty="0">
              <a:latin typeface="Arial Rounded MT Bold" panose="020F070403050403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8001001" y="270575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" name="椭圆 3"/>
          <p:cNvSpPr/>
          <p:nvPr/>
        </p:nvSpPr>
        <p:spPr>
          <a:xfrm>
            <a:off x="9058276" y="503324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8001001" y="4050146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10401301" y="3034365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6829428" y="514754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cxnSp>
        <p:nvCxnSpPr>
          <p:cNvPr id="8" name="直接连接符 7"/>
          <p:cNvCxnSpPr>
            <a:stCxn id="3" idx="4"/>
            <a:endCxn id="5" idx="0"/>
          </p:cNvCxnSpPr>
          <p:nvPr/>
        </p:nvCxnSpPr>
        <p:spPr>
          <a:xfrm>
            <a:off x="8362951" y="3362978"/>
            <a:ext cx="0" cy="687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stCxn id="5" idx="3"/>
            <a:endCxn id="7" idx="7"/>
          </p:cNvCxnSpPr>
          <p:nvPr/>
        </p:nvCxnSpPr>
        <p:spPr>
          <a:xfrm flipH="1">
            <a:off x="7447315" y="4611123"/>
            <a:ext cx="659699" cy="6326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cxnSpLocks/>
          </p:cNvCxnSpPr>
          <p:nvPr/>
        </p:nvCxnSpPr>
        <p:spPr>
          <a:xfrm>
            <a:off x="8735668" y="3020730"/>
            <a:ext cx="1676400" cy="328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>
            <a:stCxn id="5" idx="5"/>
            <a:endCxn id="4" idx="1"/>
          </p:cNvCxnSpPr>
          <p:nvPr/>
        </p:nvCxnSpPr>
        <p:spPr>
          <a:xfrm>
            <a:off x="8618888" y="4611123"/>
            <a:ext cx="545401" cy="518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8068917" y="6377636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cxnSp>
        <p:nvCxnSpPr>
          <p:cNvPr id="13" name="直接连接符 12"/>
          <p:cNvCxnSpPr>
            <a:cxnSpLocks/>
            <a:stCxn id="4" idx="4"/>
          </p:cNvCxnSpPr>
          <p:nvPr/>
        </p:nvCxnSpPr>
        <p:spPr>
          <a:xfrm flipH="1">
            <a:off x="8649948" y="5690468"/>
            <a:ext cx="770278" cy="783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cxnSpLocks/>
            <a:stCxn id="12" idx="1"/>
          </p:cNvCxnSpPr>
          <p:nvPr/>
        </p:nvCxnSpPr>
        <p:spPr>
          <a:xfrm flipH="1" flipV="1">
            <a:off x="7333018" y="5792490"/>
            <a:ext cx="841912" cy="681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127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662" y="419100"/>
            <a:ext cx="10772775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62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8001001" y="270575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9058276" y="503324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" name="椭圆 3"/>
          <p:cNvSpPr/>
          <p:nvPr/>
        </p:nvSpPr>
        <p:spPr>
          <a:xfrm>
            <a:off x="8001001" y="4050146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10401301" y="3034365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6829428" y="5147543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cxnSp>
        <p:nvCxnSpPr>
          <p:cNvPr id="7" name="直接连接符 6"/>
          <p:cNvCxnSpPr>
            <a:stCxn id="2" idx="4"/>
            <a:endCxn id="4" idx="0"/>
          </p:cNvCxnSpPr>
          <p:nvPr/>
        </p:nvCxnSpPr>
        <p:spPr>
          <a:xfrm>
            <a:off x="8362951" y="3362978"/>
            <a:ext cx="0" cy="687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stCxn id="4" idx="3"/>
            <a:endCxn id="6" idx="7"/>
          </p:cNvCxnSpPr>
          <p:nvPr/>
        </p:nvCxnSpPr>
        <p:spPr>
          <a:xfrm flipH="1">
            <a:off x="7447315" y="4611123"/>
            <a:ext cx="659699" cy="6326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cxnSpLocks/>
          </p:cNvCxnSpPr>
          <p:nvPr/>
        </p:nvCxnSpPr>
        <p:spPr>
          <a:xfrm>
            <a:off x="8735668" y="3020730"/>
            <a:ext cx="1676400" cy="3286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4" idx="5"/>
            <a:endCxn id="3" idx="1"/>
          </p:cNvCxnSpPr>
          <p:nvPr/>
        </p:nvCxnSpPr>
        <p:spPr>
          <a:xfrm>
            <a:off x="8618888" y="4611123"/>
            <a:ext cx="545401" cy="5183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8068917" y="6377636"/>
            <a:ext cx="723900" cy="65722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cxnSp>
        <p:nvCxnSpPr>
          <p:cNvPr id="12" name="直接连接符 11"/>
          <p:cNvCxnSpPr>
            <a:cxnSpLocks/>
            <a:stCxn id="3" idx="4"/>
          </p:cNvCxnSpPr>
          <p:nvPr/>
        </p:nvCxnSpPr>
        <p:spPr>
          <a:xfrm flipH="1">
            <a:off x="8649948" y="5690468"/>
            <a:ext cx="770278" cy="783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cxnSpLocks/>
            <a:stCxn id="11" idx="1"/>
          </p:cNvCxnSpPr>
          <p:nvPr/>
        </p:nvCxnSpPr>
        <p:spPr>
          <a:xfrm flipH="1" flipV="1">
            <a:off x="7333018" y="5792490"/>
            <a:ext cx="841912" cy="681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504825" y="1000036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32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边双连通分量的求解非常简单，因为边双连通分量之间没有公共边，而且桥不在任意一个边双连通分量中，所以算法十分简单，即先一次</a:t>
            </a:r>
            <a:r>
              <a:rPr lang="en-US" altLang="zh-CN" sz="32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DFS</a:t>
            </a:r>
            <a:r>
              <a:rPr lang="zh-CN" altLang="en-US" sz="32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找到所有桥，再一次</a:t>
            </a:r>
            <a:r>
              <a:rPr lang="en-US" altLang="zh-CN" sz="32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DFS</a:t>
            </a:r>
            <a:r>
              <a:rPr lang="zh-CN" altLang="en-US" sz="3200" b="0" i="0" dirty="0">
                <a:solidFill>
                  <a:srgbClr val="333333"/>
                </a:solidFill>
                <a:effectLst/>
                <a:latin typeface="Arial Rounded MT Bold" panose="020F0704030504030204" pitchFamily="34" charset="0"/>
                <a:ea typeface="microsoft yahei" panose="020B0503020204020204" pitchFamily="34" charset="-122"/>
              </a:rPr>
              <a:t>（排除了桥）找到边双连通分量。 </a:t>
            </a:r>
            <a:endParaRPr lang="zh-CN" altLang="en-US" sz="32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303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491" y="0"/>
            <a:ext cx="5379184" cy="723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244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4294967295"/>
          </p:nvPr>
        </p:nvSpPr>
        <p:spPr>
          <a:xfrm>
            <a:off x="0" y="592138"/>
            <a:ext cx="10515600" cy="20526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4400" dirty="0">
                <a:latin typeface="Arial Rounded MT Bold" panose="020F0704030504030204" pitchFamily="34" charset="0"/>
              </a:rPr>
              <a:t>在</a:t>
            </a:r>
            <a:r>
              <a:rPr lang="en-US" altLang="zh-CN" sz="4400" dirty="0">
                <a:latin typeface="Arial Rounded MT Bold" panose="020F0704030504030204" pitchFamily="34" charset="0"/>
              </a:rPr>
              <a:t>n</a:t>
            </a:r>
            <a:r>
              <a:rPr lang="zh-CN" altLang="en-US" sz="4400" dirty="0">
                <a:latin typeface="Arial Rounded MT Bold" panose="020F0704030504030204" pitchFamily="34" charset="0"/>
              </a:rPr>
              <a:t>件物品取出若干件放在空间为</a:t>
            </a:r>
            <a:r>
              <a:rPr lang="en-US" altLang="zh-CN" sz="4400" dirty="0">
                <a:latin typeface="Arial Rounded MT Bold" panose="020F0704030504030204" pitchFamily="34" charset="0"/>
              </a:rPr>
              <a:t>tot</a:t>
            </a:r>
            <a:r>
              <a:rPr lang="zh-CN" altLang="en-US" sz="4400" dirty="0">
                <a:latin typeface="Arial Rounded MT Bold" panose="020F0704030504030204" pitchFamily="34" charset="0"/>
              </a:rPr>
              <a:t>的背包里，每件物品的体积为</a:t>
            </a:r>
            <a:r>
              <a:rPr lang="en-US" altLang="zh-CN" sz="4400" dirty="0">
                <a:latin typeface="Arial Rounded MT Bold" panose="020F0704030504030204" pitchFamily="34" charset="0"/>
              </a:rPr>
              <a:t>w1</a:t>
            </a:r>
            <a:r>
              <a:rPr lang="zh-CN" altLang="en-US" sz="4400" dirty="0">
                <a:latin typeface="Arial Rounded MT Bold" panose="020F0704030504030204" pitchFamily="34" charset="0"/>
              </a:rPr>
              <a:t>，</a:t>
            </a:r>
            <a:r>
              <a:rPr lang="en-US" altLang="zh-CN" sz="4400" dirty="0">
                <a:latin typeface="Arial Rounded MT Bold" panose="020F0704030504030204" pitchFamily="34" charset="0"/>
              </a:rPr>
              <a:t>w2……</a:t>
            </a:r>
            <a:r>
              <a:rPr lang="en-US" altLang="zh-CN" sz="4400" dirty="0" err="1">
                <a:latin typeface="Arial Rounded MT Bold" panose="020F0704030504030204" pitchFamily="34" charset="0"/>
              </a:rPr>
              <a:t>wn</a:t>
            </a:r>
            <a:r>
              <a:rPr lang="zh-CN" altLang="en-US" sz="4400" dirty="0">
                <a:latin typeface="Arial Rounded MT Bold" panose="020F0704030504030204" pitchFamily="34" charset="0"/>
              </a:rPr>
              <a:t>，与之相对应的价值为</a:t>
            </a:r>
            <a:r>
              <a:rPr lang="en-US" altLang="zh-CN" sz="4400" dirty="0">
                <a:latin typeface="Arial Rounded MT Bold" panose="020F0704030504030204" pitchFamily="34" charset="0"/>
              </a:rPr>
              <a:t>v1,v2……</a:t>
            </a:r>
            <a:r>
              <a:rPr lang="en-US" altLang="zh-CN" sz="4400" dirty="0" err="1">
                <a:latin typeface="Arial Rounded MT Bold" panose="020F0704030504030204" pitchFamily="34" charset="0"/>
              </a:rPr>
              <a:t>vn</a:t>
            </a:r>
            <a:r>
              <a:rPr lang="zh-CN" altLang="en-US" sz="4400" dirty="0">
                <a:latin typeface="Arial Rounded MT Bold" panose="020F0704030504030204" pitchFamily="34" charset="0"/>
              </a:rPr>
              <a:t>。</a:t>
            </a:r>
          </a:p>
          <a:p>
            <a:pPr marL="0" indent="0">
              <a:buNone/>
            </a:pPr>
            <a:endParaRPr lang="en-US" altLang="zh-CN" sz="4400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44360"/>
              </p:ext>
            </p:extLst>
          </p:nvPr>
        </p:nvGraphicFramePr>
        <p:xfrm>
          <a:off x="196788" y="3116061"/>
          <a:ext cx="8851038" cy="3133818"/>
        </p:xfrm>
        <a:graphic>
          <a:graphicData uri="http://schemas.openxmlformats.org/drawingml/2006/table">
            <a:tbl>
              <a:tblPr/>
              <a:tblGrid>
                <a:gridCol w="794988">
                  <a:extLst>
                    <a:ext uri="{9D8B030D-6E8A-4147-A177-3AD203B41FA5}">
                      <a16:colId xmlns:a16="http://schemas.microsoft.com/office/drawing/2014/main" val="381959464"/>
                    </a:ext>
                  </a:extLst>
                </a:gridCol>
                <a:gridCol w="1342675">
                  <a:extLst>
                    <a:ext uri="{9D8B030D-6E8A-4147-A177-3AD203B41FA5}">
                      <a16:colId xmlns:a16="http://schemas.microsoft.com/office/drawing/2014/main" val="2310469801"/>
                    </a:ext>
                  </a:extLst>
                </a:gridCol>
                <a:gridCol w="1342675">
                  <a:extLst>
                    <a:ext uri="{9D8B030D-6E8A-4147-A177-3AD203B41FA5}">
                      <a16:colId xmlns:a16="http://schemas.microsoft.com/office/drawing/2014/main" val="1981308995"/>
                    </a:ext>
                  </a:extLst>
                </a:gridCol>
                <a:gridCol w="1342675">
                  <a:extLst>
                    <a:ext uri="{9D8B030D-6E8A-4147-A177-3AD203B41FA5}">
                      <a16:colId xmlns:a16="http://schemas.microsoft.com/office/drawing/2014/main" val="1849858755"/>
                    </a:ext>
                  </a:extLst>
                </a:gridCol>
                <a:gridCol w="1342675">
                  <a:extLst>
                    <a:ext uri="{9D8B030D-6E8A-4147-A177-3AD203B41FA5}">
                      <a16:colId xmlns:a16="http://schemas.microsoft.com/office/drawing/2014/main" val="2951179350"/>
                    </a:ext>
                  </a:extLst>
                </a:gridCol>
                <a:gridCol w="1342675">
                  <a:extLst>
                    <a:ext uri="{9D8B030D-6E8A-4147-A177-3AD203B41FA5}">
                      <a16:colId xmlns:a16="http://schemas.microsoft.com/office/drawing/2014/main" val="3642290925"/>
                    </a:ext>
                  </a:extLst>
                </a:gridCol>
                <a:gridCol w="1342675">
                  <a:extLst>
                    <a:ext uri="{9D8B030D-6E8A-4147-A177-3AD203B41FA5}">
                      <a16:colId xmlns:a16="http://schemas.microsoft.com/office/drawing/2014/main" val="2318185498"/>
                    </a:ext>
                  </a:extLst>
                </a:gridCol>
              </a:tblGrid>
              <a:tr h="104460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/>
                        <a:t>物品</a:t>
                      </a:r>
                      <a:endParaRPr lang="en-US" altLang="zh-CN" sz="2800" dirty="0"/>
                    </a:p>
                    <a:p>
                      <a:pPr algn="ctr"/>
                      <a:r>
                        <a:rPr lang="zh-CN" altLang="en-US" sz="2800" dirty="0"/>
                        <a:t>编号</a:t>
                      </a:r>
                      <a:r>
                        <a:rPr lang="en-US" sz="2800" dirty="0" err="1"/>
                        <a:t>i</a:t>
                      </a:r>
                      <a:endParaRPr lang="en-US" sz="28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 dirty="0">
                          <a:latin typeface="Arial Rounded MT Bold" panose="020F070403050403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 dirty="0">
                          <a:latin typeface="Arial Rounded MT Bold" panose="020F070403050403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>
                          <a:latin typeface="Arial Rounded MT Bold" panose="020F0704030504030204" pitchFamily="34" charset="0"/>
                        </a:rPr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589171"/>
                  </a:ext>
                </a:extLst>
              </a:tr>
              <a:tr h="104460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/>
                        <a:t>体积</a:t>
                      </a:r>
                      <a:r>
                        <a:rPr lang="en-US" sz="2800"/>
                        <a:t>C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>
                          <a:latin typeface="Arial Rounded MT Bold" panose="020F070403050403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 dirty="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 dirty="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 dirty="0">
                          <a:latin typeface="Arial Rounded MT Bold" panose="020F0704030504030204" pitchFamily="34" charset="0"/>
                        </a:rPr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 dirty="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996241"/>
                  </a:ext>
                </a:extLst>
              </a:tr>
              <a:tr h="104460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/>
                        <a:t>价值</a:t>
                      </a:r>
                      <a:r>
                        <a:rPr lang="en-US" sz="2800"/>
                        <a:t>W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 dirty="0">
                          <a:latin typeface="Arial Rounded MT Bold" panose="020F070403050403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 dirty="0">
                          <a:latin typeface="Arial Rounded MT Bold" panose="020F0704030504030204" pitchFamily="34" charset="0"/>
                        </a:rPr>
                        <a:t>8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4400" dirty="0">
                          <a:latin typeface="Arial Rounded MT Bold" panose="020F0704030504030204" pitchFamily="34" charset="0"/>
                        </a:rPr>
                        <a:t>7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792057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9392575" y="3622089"/>
            <a:ext cx="27994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Arial Rounded MT Bold" panose="020F0704030504030204" pitchFamily="34" charset="0"/>
              </a:rPr>
              <a:t>Tot = 10</a:t>
            </a:r>
            <a:endParaRPr lang="zh-CN" altLang="en-US" sz="4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502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619751" y="3409950"/>
            <a:ext cx="5200922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7200" b="0" cap="none" spc="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Arial Rounded MT Bold" panose="020F0704030504030204" pitchFamily="34" charset="0"/>
              </a:rPr>
              <a:t>Thank </a:t>
            </a:r>
            <a:r>
              <a:rPr lang="en-US" altLang="zh-CN" sz="720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Arial Rounded MT Bold" panose="020F0704030504030204" pitchFamily="34" charset="0"/>
              </a:rPr>
              <a:t>you</a:t>
            </a:r>
            <a:r>
              <a:rPr lang="zh-CN" altLang="en-US" sz="7200" dirty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Arial Rounded MT Bold" panose="020F0704030504030204" pitchFamily="34" charset="0"/>
              </a:rPr>
              <a:t>！</a:t>
            </a:r>
            <a:endParaRPr lang="zh-CN" altLang="en-US" sz="7200" b="0" cap="none" spc="0" dirty="0">
              <a:ln w="0"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315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4567688"/>
              </p:ext>
            </p:extLst>
          </p:nvPr>
        </p:nvGraphicFramePr>
        <p:xfrm>
          <a:off x="390617" y="724420"/>
          <a:ext cx="7547498" cy="1636713"/>
        </p:xfrm>
        <a:graphic>
          <a:graphicData uri="http://schemas.openxmlformats.org/drawingml/2006/table">
            <a:tbl>
              <a:tblPr/>
              <a:tblGrid>
                <a:gridCol w="677906">
                  <a:extLst>
                    <a:ext uri="{9D8B030D-6E8A-4147-A177-3AD203B41FA5}">
                      <a16:colId xmlns:a16="http://schemas.microsoft.com/office/drawing/2014/main" val="381959464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2310469801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1981308995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1849858755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2951179350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3642290925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2318185498"/>
                    </a:ext>
                  </a:extLst>
                </a:gridCol>
              </a:tblGrid>
              <a:tr h="57226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物品</a:t>
                      </a:r>
                      <a:endParaRPr lang="en-US" altLang="zh-CN" sz="1600" dirty="0"/>
                    </a:p>
                    <a:p>
                      <a:pPr algn="ctr"/>
                      <a:r>
                        <a:rPr lang="zh-CN" altLang="en-US" sz="1600" dirty="0"/>
                        <a:t>编号</a:t>
                      </a:r>
                      <a:r>
                        <a:rPr lang="en-US" sz="1600" dirty="0" err="1"/>
                        <a:t>i</a:t>
                      </a:r>
                      <a:endParaRPr lang="en-US" sz="16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589171"/>
                  </a:ext>
                </a:extLst>
              </a:tr>
              <a:tr h="47884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体积</a:t>
                      </a:r>
                      <a:r>
                        <a:rPr lang="en-US" altLang="zh-CN" sz="1600" dirty="0"/>
                        <a:t>W</a:t>
                      </a:r>
                      <a:endParaRPr lang="en-US" sz="16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996241"/>
                  </a:ext>
                </a:extLst>
              </a:tr>
              <a:tr h="58559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价值</a:t>
                      </a:r>
                      <a:r>
                        <a:rPr lang="en-US" altLang="zh-CN" sz="1600" dirty="0"/>
                        <a:t>V</a:t>
                      </a:r>
                      <a:endParaRPr lang="en-US" sz="16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8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7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792057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9099612" y="1158055"/>
            <a:ext cx="27994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Arial Rounded MT Bold" panose="020F0704030504030204" pitchFamily="34" charset="0"/>
              </a:rPr>
              <a:t>Tot = 10</a:t>
            </a:r>
            <a:endParaRPr lang="zh-CN" altLang="en-US" sz="4400" dirty="0">
              <a:latin typeface="Arial Rounded MT Bold" panose="020F07040305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90617" y="2909455"/>
            <a:ext cx="8321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Arial Rounded MT Bold" panose="020F0704030504030204" pitchFamily="34" charset="0"/>
              </a:rPr>
              <a:t>假如我们贪心的先放入价值大的，那么可以放入的就是编号为</a:t>
            </a:r>
            <a:r>
              <a:rPr lang="en-US" altLang="zh-CN" sz="2000" dirty="0">
                <a:latin typeface="Arial Rounded MT Bold" panose="020F0704030504030204" pitchFamily="34" charset="0"/>
              </a:rPr>
              <a:t>5</a:t>
            </a:r>
            <a:r>
              <a:rPr lang="zh-CN" altLang="en-US" sz="2000" dirty="0">
                <a:latin typeface="Arial Rounded MT Bold" panose="020F0704030504030204" pitchFamily="34" charset="0"/>
              </a:rPr>
              <a:t>和</a:t>
            </a:r>
            <a:r>
              <a:rPr lang="en-US" altLang="zh-CN" sz="2000" dirty="0">
                <a:latin typeface="Arial Rounded MT Bold" panose="020F0704030504030204" pitchFamily="34" charset="0"/>
              </a:rPr>
              <a:t>2  </a:t>
            </a:r>
          </a:p>
          <a:p>
            <a:r>
              <a:rPr lang="zh-CN" altLang="en-US" sz="2000" dirty="0">
                <a:latin typeface="Arial Rounded MT Bold" panose="020F0704030504030204" pitchFamily="34" charset="0"/>
              </a:rPr>
              <a:t>此时的价值是</a:t>
            </a:r>
            <a:r>
              <a:rPr lang="en-US" altLang="zh-CN" sz="2000" dirty="0">
                <a:latin typeface="Arial Rounded MT Bold" panose="020F0704030504030204" pitchFamily="34" charset="0"/>
              </a:rPr>
              <a:t>14 </a:t>
            </a:r>
            <a:r>
              <a:rPr lang="zh-CN" altLang="en-US" sz="2000" dirty="0">
                <a:latin typeface="Arial Rounded MT Bold" panose="020F0704030504030204" pitchFamily="34" charset="0"/>
              </a:rPr>
              <a:t>体积为</a:t>
            </a:r>
            <a:r>
              <a:rPr lang="en-US" altLang="zh-CN" sz="2000" dirty="0">
                <a:latin typeface="Arial Rounded MT Bold" panose="020F0704030504030204" pitchFamily="34" charset="0"/>
              </a:rPr>
              <a:t>9</a:t>
            </a:r>
            <a:endParaRPr lang="zh-CN" altLang="en-US" sz="2000" dirty="0">
              <a:latin typeface="Arial Rounded MT Bold" panose="020F070403050403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90617" y="3962401"/>
            <a:ext cx="7573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Arial Rounded MT Bold" panose="020F0704030504030204" pitchFamily="34" charset="0"/>
              </a:rPr>
              <a:t>假如我们按性价比高的来放，那么就是放入编号为</a:t>
            </a:r>
            <a:r>
              <a:rPr lang="en-US" altLang="zh-CN" sz="2000" dirty="0">
                <a:latin typeface="Arial Rounded MT Bold" panose="020F0704030504030204" pitchFamily="34" charset="0"/>
              </a:rPr>
              <a:t>1</a:t>
            </a:r>
            <a:r>
              <a:rPr lang="zh-CN" altLang="en-US" sz="2000" dirty="0">
                <a:latin typeface="Arial Rounded MT Bold" panose="020F0704030504030204" pitchFamily="34" charset="0"/>
              </a:rPr>
              <a:t>、 </a:t>
            </a:r>
            <a:r>
              <a:rPr lang="en-US" altLang="zh-CN" sz="2000" dirty="0">
                <a:latin typeface="Arial Rounded MT Bold" panose="020F0704030504030204" pitchFamily="34" charset="0"/>
              </a:rPr>
              <a:t>2</a:t>
            </a:r>
            <a:r>
              <a:rPr lang="zh-CN" altLang="en-US" sz="2000" dirty="0">
                <a:latin typeface="Arial Rounded MT Bold" panose="020F0704030504030204" pitchFamily="34" charset="0"/>
              </a:rPr>
              <a:t>、</a:t>
            </a:r>
            <a:r>
              <a:rPr lang="en-US" altLang="zh-CN" sz="2000" dirty="0">
                <a:latin typeface="Arial Rounded MT Bold" panose="020F0704030504030204" pitchFamily="34" charset="0"/>
              </a:rPr>
              <a:t>3 </a:t>
            </a:r>
            <a:r>
              <a:rPr lang="zh-CN" altLang="en-US" sz="2000" dirty="0">
                <a:latin typeface="Arial Rounded MT Bold" panose="020F0704030504030204" pitchFamily="34" charset="0"/>
              </a:rPr>
              <a:t>此时价值是</a:t>
            </a:r>
            <a:r>
              <a:rPr lang="en-US" altLang="zh-CN" sz="2000" dirty="0">
                <a:latin typeface="Arial Rounded MT Bold" panose="020F0704030504030204" pitchFamily="34" charset="0"/>
              </a:rPr>
              <a:t>16</a:t>
            </a:r>
            <a:r>
              <a:rPr lang="zh-CN" altLang="en-US" sz="2000" dirty="0">
                <a:latin typeface="Arial Rounded MT Bold" panose="020F0704030504030204" pitchFamily="34" charset="0"/>
              </a:rPr>
              <a:t>，体积为</a:t>
            </a:r>
            <a:r>
              <a:rPr lang="en-US" altLang="zh-CN" sz="2000" dirty="0">
                <a:latin typeface="Arial Rounded MT Bold" panose="020F0704030504030204" pitchFamily="34" charset="0"/>
              </a:rPr>
              <a:t>8</a:t>
            </a:r>
            <a:endParaRPr lang="zh-CN" altLang="en-US" sz="2000" dirty="0">
              <a:latin typeface="Arial Rounded MT Bold" panose="020F0704030504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0617" y="5015347"/>
            <a:ext cx="78786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Arial Rounded MT Bold" panose="020F0704030504030204" pitchFamily="34" charset="0"/>
              </a:rPr>
              <a:t>但是我们如果选编号为</a:t>
            </a:r>
            <a:r>
              <a:rPr lang="en-US" altLang="zh-CN" sz="2000" dirty="0">
                <a:latin typeface="Arial Rounded MT Bold" panose="020F0704030504030204" pitchFamily="34" charset="0"/>
              </a:rPr>
              <a:t>1</a:t>
            </a:r>
            <a:r>
              <a:rPr lang="zh-CN" altLang="en-US" sz="2000" dirty="0">
                <a:latin typeface="Arial Rounded MT Bold" panose="020F0704030504030204" pitchFamily="34" charset="0"/>
              </a:rPr>
              <a:t>、</a:t>
            </a:r>
            <a:r>
              <a:rPr lang="en-US" altLang="zh-CN" sz="2000" dirty="0">
                <a:latin typeface="Arial Rounded MT Bold" panose="020F0704030504030204" pitchFamily="34" charset="0"/>
              </a:rPr>
              <a:t>2</a:t>
            </a:r>
            <a:r>
              <a:rPr lang="zh-CN" altLang="en-US" sz="2000" dirty="0">
                <a:latin typeface="Arial Rounded MT Bold" panose="020F0704030504030204" pitchFamily="34" charset="0"/>
              </a:rPr>
              <a:t>、</a:t>
            </a:r>
            <a:r>
              <a:rPr lang="en-US" altLang="zh-CN" sz="2000" dirty="0">
                <a:latin typeface="Arial Rounded MT Bold" panose="020F0704030504030204" pitchFamily="34" charset="0"/>
              </a:rPr>
              <a:t>6</a:t>
            </a:r>
            <a:r>
              <a:rPr lang="zh-CN" altLang="en-US" sz="2000" dirty="0">
                <a:latin typeface="Arial Rounded MT Bold" panose="020F0704030504030204" pitchFamily="34" charset="0"/>
              </a:rPr>
              <a:t>的物品、我们能够达到的价值是</a:t>
            </a:r>
            <a:r>
              <a:rPr lang="en-US" altLang="zh-CN" sz="2000" dirty="0">
                <a:latin typeface="Arial Rounded MT Bold" panose="020F0704030504030204" pitchFamily="34" charset="0"/>
              </a:rPr>
              <a:t>18</a:t>
            </a:r>
            <a:r>
              <a:rPr lang="zh-CN" altLang="en-US" sz="2000" dirty="0">
                <a:latin typeface="Arial Rounded MT Bold" panose="020F0704030504030204" pitchFamily="34" charset="0"/>
              </a:rPr>
              <a:t>，体积为</a:t>
            </a:r>
            <a:r>
              <a:rPr lang="en-US" altLang="zh-CN" sz="2000" dirty="0">
                <a:latin typeface="Arial Rounded MT Bold" panose="020F0704030504030204" pitchFamily="34" charset="0"/>
              </a:rPr>
              <a:t>10</a:t>
            </a:r>
            <a:endParaRPr lang="zh-CN" altLang="en-US" sz="2000" dirty="0">
              <a:latin typeface="Arial Rounded MT Bold" panose="020F070403050403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97455" y="3011055"/>
            <a:ext cx="2937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Arial Rounded MT Bold" panose="020F0704030504030204" pitchFamily="34" charset="0"/>
              </a:rPr>
              <a:t>那么怎么才是最好的选取方法呢？</a:t>
            </a:r>
          </a:p>
        </p:txBody>
      </p:sp>
    </p:spTree>
    <p:extLst>
      <p:ext uri="{BB962C8B-B14F-4D97-AF65-F5344CB8AC3E}">
        <p14:creationId xmlns:p14="http://schemas.microsoft.com/office/powerpoint/2010/main" val="124592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232742"/>
              </p:ext>
            </p:extLst>
          </p:nvPr>
        </p:nvGraphicFramePr>
        <p:xfrm>
          <a:off x="390617" y="724420"/>
          <a:ext cx="7547498" cy="1636713"/>
        </p:xfrm>
        <a:graphic>
          <a:graphicData uri="http://schemas.openxmlformats.org/drawingml/2006/table">
            <a:tbl>
              <a:tblPr/>
              <a:tblGrid>
                <a:gridCol w="677906">
                  <a:extLst>
                    <a:ext uri="{9D8B030D-6E8A-4147-A177-3AD203B41FA5}">
                      <a16:colId xmlns:a16="http://schemas.microsoft.com/office/drawing/2014/main" val="381959464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2310469801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1981308995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1849858755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2951179350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3642290925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2318185498"/>
                    </a:ext>
                  </a:extLst>
                </a:gridCol>
              </a:tblGrid>
              <a:tr h="57226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物品</a:t>
                      </a:r>
                      <a:endParaRPr lang="en-US" altLang="zh-CN" sz="1600" dirty="0"/>
                    </a:p>
                    <a:p>
                      <a:pPr algn="ctr"/>
                      <a:r>
                        <a:rPr lang="zh-CN" altLang="en-US" sz="1600" dirty="0"/>
                        <a:t>编号</a:t>
                      </a:r>
                      <a:r>
                        <a:rPr lang="en-US" sz="1600" dirty="0" err="1"/>
                        <a:t>i</a:t>
                      </a:r>
                      <a:endParaRPr lang="en-US" sz="16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589171"/>
                  </a:ext>
                </a:extLst>
              </a:tr>
              <a:tr h="47884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体积</a:t>
                      </a:r>
                      <a:r>
                        <a:rPr lang="en-US" altLang="zh-CN" sz="1600" dirty="0"/>
                        <a:t>W</a:t>
                      </a:r>
                      <a:endParaRPr lang="en-US" sz="16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996241"/>
                  </a:ext>
                </a:extLst>
              </a:tr>
              <a:tr h="58559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价值</a:t>
                      </a:r>
                      <a:r>
                        <a:rPr lang="en-US" altLang="zh-CN" sz="1600" dirty="0"/>
                        <a:t>V</a:t>
                      </a:r>
                      <a:endParaRPr lang="en-US" sz="16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8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7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792057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9099612" y="1158055"/>
            <a:ext cx="27994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Arial Rounded MT Bold" panose="020F0704030504030204" pitchFamily="34" charset="0"/>
              </a:rPr>
              <a:t>Tot = 10</a:t>
            </a:r>
            <a:endParaRPr lang="zh-CN" altLang="en-US" sz="4400" dirty="0">
              <a:latin typeface="Arial Rounded MT Bold" panose="020F070403050403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43709" y="2761673"/>
            <a:ext cx="581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假如我们先不考虑价值，只考虑体积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20436" y="3543509"/>
            <a:ext cx="2983346" cy="554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8214696"/>
              </p:ext>
            </p:extLst>
          </p:nvPr>
        </p:nvGraphicFramePr>
        <p:xfrm>
          <a:off x="535709" y="3296767"/>
          <a:ext cx="10362130" cy="222657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1507">
                  <a:extLst>
                    <a:ext uri="{9D8B030D-6E8A-4147-A177-3AD203B41FA5}">
                      <a16:colId xmlns:a16="http://schemas.microsoft.com/office/drawing/2014/main" val="3567595432"/>
                    </a:ext>
                  </a:extLst>
                </a:gridCol>
                <a:gridCol w="599809">
                  <a:extLst>
                    <a:ext uri="{9D8B030D-6E8A-4147-A177-3AD203B41FA5}">
                      <a16:colId xmlns:a16="http://schemas.microsoft.com/office/drawing/2014/main" val="2079636569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3936441749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3994474173"/>
                    </a:ext>
                  </a:extLst>
                </a:gridCol>
                <a:gridCol w="482918">
                  <a:extLst>
                    <a:ext uri="{9D8B030D-6E8A-4147-A177-3AD203B41FA5}">
                      <a16:colId xmlns:a16="http://schemas.microsoft.com/office/drawing/2014/main" val="4051175871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1066262427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2808162260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2163853506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3239632242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125673844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1154318469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1479544029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3405875546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1579670846"/>
                    </a:ext>
                  </a:extLst>
                </a:gridCol>
                <a:gridCol w="705658">
                  <a:extLst>
                    <a:ext uri="{9D8B030D-6E8A-4147-A177-3AD203B41FA5}">
                      <a16:colId xmlns:a16="http://schemas.microsoft.com/office/drawing/2014/main" val="3157191542"/>
                    </a:ext>
                  </a:extLst>
                </a:gridCol>
              </a:tblGrid>
              <a:tr h="558557">
                <a:tc>
                  <a:txBody>
                    <a:bodyPr/>
                    <a:lstStyle/>
                    <a:p>
                      <a:r>
                        <a:rPr lang="zh-CN" altLang="en-US" sz="2400" dirty="0">
                          <a:latin typeface="Arial Rounded MT Bold" panose="020F0704030504030204" pitchFamily="34" charset="0"/>
                        </a:rPr>
                        <a:t>放</a:t>
                      </a:r>
                      <a:r>
                        <a:rPr lang="en-US" altLang="zh-CN" sz="2400" dirty="0">
                          <a:latin typeface="Arial Rounded MT Bold" panose="020F0704030504030204" pitchFamily="34" charset="0"/>
                        </a:rPr>
                        <a:t>1</a:t>
                      </a:r>
                      <a:endParaRPr lang="zh-CN" altLang="en-US" sz="24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0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2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81314992"/>
                  </a:ext>
                </a:extLst>
              </a:tr>
              <a:tr h="558557">
                <a:tc>
                  <a:txBody>
                    <a:bodyPr/>
                    <a:lstStyle/>
                    <a:p>
                      <a:r>
                        <a:rPr lang="zh-CN" altLang="en-US" sz="2400" dirty="0">
                          <a:latin typeface="Arial Rounded MT Bold" panose="020F0704030504030204" pitchFamily="34" charset="0"/>
                        </a:rPr>
                        <a:t>放</a:t>
                      </a:r>
                      <a:r>
                        <a:rPr lang="en-US" altLang="zh-CN" sz="2400" dirty="0">
                          <a:latin typeface="Arial Rounded MT Bold" panose="020F0704030504030204" pitchFamily="34" charset="0"/>
                        </a:rPr>
                        <a:t>2</a:t>
                      </a:r>
                      <a:endParaRPr lang="zh-CN" altLang="en-US" sz="24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0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2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3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5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72932054"/>
                  </a:ext>
                </a:extLst>
              </a:tr>
              <a:tr h="550906">
                <a:tc>
                  <a:txBody>
                    <a:bodyPr/>
                    <a:lstStyle/>
                    <a:p>
                      <a:r>
                        <a:rPr lang="zh-CN" altLang="en-US" sz="2400" dirty="0">
                          <a:latin typeface="Arial Rounded MT Bold" panose="020F0704030504030204" pitchFamily="34" charset="0"/>
                        </a:rPr>
                        <a:t>放</a:t>
                      </a:r>
                      <a:r>
                        <a:rPr lang="en-US" altLang="zh-CN" sz="2400" dirty="0">
                          <a:latin typeface="Arial Rounded MT Bold" panose="020F0704030504030204" pitchFamily="34" charset="0"/>
                        </a:rPr>
                        <a:t>3</a:t>
                      </a:r>
                      <a:endParaRPr lang="zh-CN" altLang="en-US" sz="24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0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2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3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5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6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8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52321626"/>
                  </a:ext>
                </a:extLst>
              </a:tr>
              <a:tr h="558557">
                <a:tc>
                  <a:txBody>
                    <a:bodyPr/>
                    <a:lstStyle/>
                    <a:p>
                      <a:r>
                        <a:rPr lang="zh-CN" altLang="en-US" sz="2400" dirty="0">
                          <a:latin typeface="Arial Rounded MT Bold" panose="020F0704030504030204" pitchFamily="34" charset="0"/>
                        </a:rPr>
                        <a:t>放</a:t>
                      </a:r>
                      <a:r>
                        <a:rPr lang="en-US" altLang="zh-CN" sz="2400" dirty="0">
                          <a:latin typeface="Arial Rounded MT Bold" panose="020F0704030504030204" pitchFamily="34" charset="0"/>
                        </a:rPr>
                        <a:t>4</a:t>
                      </a:r>
                      <a:endParaRPr lang="zh-CN" altLang="en-US" sz="24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0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2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3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5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6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8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4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7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9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10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2800" dirty="0">
                          <a:latin typeface="Arial Rounded MT Bold" panose="020F0704030504030204" pitchFamily="34" charset="0"/>
                        </a:rPr>
                        <a:t>12</a:t>
                      </a:r>
                      <a:endParaRPr lang="zh-CN" altLang="en-US" sz="2800" dirty="0">
                        <a:latin typeface="Arial Rounded MT Bold" panose="020F07040305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sz="28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4550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5333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726710"/>
              </p:ext>
            </p:extLst>
          </p:nvPr>
        </p:nvGraphicFramePr>
        <p:xfrm>
          <a:off x="390617" y="2790825"/>
          <a:ext cx="11315616" cy="3286128"/>
        </p:xfrm>
        <a:graphic>
          <a:graphicData uri="http://schemas.openxmlformats.org/drawingml/2006/table">
            <a:tbl>
              <a:tblPr/>
              <a:tblGrid>
                <a:gridCol w="942968">
                  <a:extLst>
                    <a:ext uri="{9D8B030D-6E8A-4147-A177-3AD203B41FA5}">
                      <a16:colId xmlns:a16="http://schemas.microsoft.com/office/drawing/2014/main" val="4027063666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3067239046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3048332101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1052668975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2578290653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3079627016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3117121344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3654489706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3572401401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1216822050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2479916160"/>
                    </a:ext>
                  </a:extLst>
                </a:gridCol>
                <a:gridCol w="942968">
                  <a:extLst>
                    <a:ext uri="{9D8B030D-6E8A-4147-A177-3AD203B41FA5}">
                      <a16:colId xmlns:a16="http://schemas.microsoft.com/office/drawing/2014/main" val="3542431789"/>
                    </a:ext>
                  </a:extLst>
                </a:gridCol>
              </a:tblGrid>
              <a:tr h="41076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       体积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8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9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10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76580"/>
                  </a:ext>
                </a:extLst>
              </a:tr>
              <a:tr h="410766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0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123439"/>
                  </a:ext>
                </a:extLst>
              </a:tr>
              <a:tr h="410766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187355"/>
                  </a:ext>
                </a:extLst>
              </a:tr>
              <a:tr h="410766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978537"/>
                  </a:ext>
                </a:extLst>
              </a:tr>
              <a:tr h="410766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8465277"/>
                  </a:ext>
                </a:extLst>
              </a:tr>
              <a:tr h="410766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393312"/>
                  </a:ext>
                </a:extLst>
              </a:tr>
              <a:tr h="410766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862454"/>
                  </a:ext>
                </a:extLst>
              </a:tr>
              <a:tr h="410766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665857"/>
                  </a:ext>
                </a:extLst>
              </a:tr>
            </a:tbl>
          </a:graphicData>
        </a:graphic>
      </p:graphicFrame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4087385"/>
              </p:ext>
            </p:extLst>
          </p:nvPr>
        </p:nvGraphicFramePr>
        <p:xfrm>
          <a:off x="390617" y="724420"/>
          <a:ext cx="7547498" cy="1642354"/>
        </p:xfrm>
        <a:graphic>
          <a:graphicData uri="http://schemas.openxmlformats.org/drawingml/2006/table">
            <a:tbl>
              <a:tblPr/>
              <a:tblGrid>
                <a:gridCol w="677906">
                  <a:extLst>
                    <a:ext uri="{9D8B030D-6E8A-4147-A177-3AD203B41FA5}">
                      <a16:colId xmlns:a16="http://schemas.microsoft.com/office/drawing/2014/main" val="381959464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2310469801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1981308995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1849858755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2951179350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3642290925"/>
                    </a:ext>
                  </a:extLst>
                </a:gridCol>
                <a:gridCol w="1144932">
                  <a:extLst>
                    <a:ext uri="{9D8B030D-6E8A-4147-A177-3AD203B41FA5}">
                      <a16:colId xmlns:a16="http://schemas.microsoft.com/office/drawing/2014/main" val="2318185498"/>
                    </a:ext>
                  </a:extLst>
                </a:gridCol>
              </a:tblGrid>
              <a:tr h="57226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物品</a:t>
                      </a:r>
                      <a:endParaRPr lang="en-US" altLang="zh-CN" sz="1600" dirty="0"/>
                    </a:p>
                    <a:p>
                      <a:pPr algn="ctr"/>
                      <a:r>
                        <a:rPr lang="zh-CN" altLang="en-US" sz="1600" dirty="0"/>
                        <a:t>编号</a:t>
                      </a:r>
                      <a:r>
                        <a:rPr lang="en-US" sz="1600" dirty="0" err="1"/>
                        <a:t>i</a:t>
                      </a:r>
                      <a:endParaRPr lang="en-US" sz="16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589171"/>
                  </a:ext>
                </a:extLst>
              </a:tr>
              <a:tr h="48448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体积</a:t>
                      </a:r>
                      <a:r>
                        <a:rPr lang="en-US" altLang="zh-CN" sz="1600" dirty="0"/>
                        <a:t>W</a:t>
                      </a:r>
                      <a:endParaRPr lang="en-US" sz="16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996241"/>
                  </a:ext>
                </a:extLst>
              </a:tr>
              <a:tr h="58559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价值</a:t>
                      </a:r>
                      <a:r>
                        <a:rPr lang="en-US" altLang="zh-CN" sz="1600" dirty="0"/>
                        <a:t>V</a:t>
                      </a:r>
                      <a:endParaRPr lang="en-US" sz="1600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>
                          <a:latin typeface="Arial Rounded MT Bold" panose="020F0704030504030204" pitchFamily="34" charset="0"/>
                        </a:rPr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8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Arial Rounded MT Bold" panose="020F0704030504030204" pitchFamily="34" charset="0"/>
                        </a:rPr>
                        <a:t>7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792057"/>
                  </a:ext>
                </a:extLst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9099612" y="1158055"/>
            <a:ext cx="27994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Arial Rounded MT Bold" panose="020F0704030504030204" pitchFamily="34" charset="0"/>
              </a:rPr>
              <a:t>Tot = 10</a:t>
            </a:r>
            <a:endParaRPr lang="zh-CN" altLang="en-US" sz="4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797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7443649"/>
              </p:ext>
            </p:extLst>
          </p:nvPr>
        </p:nvGraphicFramePr>
        <p:xfrm>
          <a:off x="1162049" y="419100"/>
          <a:ext cx="9172584" cy="2752728"/>
        </p:xfrm>
        <a:graphic>
          <a:graphicData uri="http://schemas.openxmlformats.org/drawingml/2006/table">
            <a:tbl>
              <a:tblPr/>
              <a:tblGrid>
                <a:gridCol w="764382">
                  <a:extLst>
                    <a:ext uri="{9D8B030D-6E8A-4147-A177-3AD203B41FA5}">
                      <a16:colId xmlns:a16="http://schemas.microsoft.com/office/drawing/2014/main" val="4027063666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3067239046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3048332101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1052668975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2578290653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3079627016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3117121344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3654489706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3572401401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1216822050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2479916160"/>
                    </a:ext>
                  </a:extLst>
                </a:gridCol>
                <a:gridCol w="764382">
                  <a:extLst>
                    <a:ext uri="{9D8B030D-6E8A-4147-A177-3AD203B41FA5}">
                      <a16:colId xmlns:a16="http://schemas.microsoft.com/office/drawing/2014/main" val="3542431789"/>
                    </a:ext>
                  </a:extLst>
                </a:gridCol>
              </a:tblGrid>
              <a:tr h="344091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 </a:t>
                      </a:r>
                      <a:r>
                        <a:rPr lang="zh-CN" altLang="en-US" sz="1100" dirty="0"/>
                        <a:t>      体积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8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9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10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76580"/>
                  </a:ext>
                </a:extLst>
              </a:tr>
              <a:tr h="344091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0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123439"/>
                  </a:ext>
                </a:extLst>
              </a:tr>
              <a:tr h="344091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187355"/>
                  </a:ext>
                </a:extLst>
              </a:tr>
              <a:tr h="344091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978537"/>
                  </a:ext>
                </a:extLst>
              </a:tr>
              <a:tr h="344091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3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8465277"/>
                  </a:ext>
                </a:extLst>
              </a:tr>
              <a:tr h="344091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4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CN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393312"/>
                  </a:ext>
                </a:extLst>
              </a:tr>
              <a:tr h="344091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5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862454"/>
                  </a:ext>
                </a:extLst>
              </a:tr>
              <a:tr h="344091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6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</a:t>
                      </a:r>
                      <a:endParaRPr lang="zh-CN" altLang="en-US" dirty="0"/>
                    </a:p>
                  </a:txBody>
                  <a:tcPr marL="0" marR="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665857"/>
                  </a:ext>
                </a:extLst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376241" y="3505200"/>
            <a:ext cx="116157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Arial Rounded MT Bold" panose="020F0704030504030204" pitchFamily="34" charset="0"/>
              </a:rPr>
              <a:t>我们可以看出对于放入体积为</a:t>
            </a:r>
            <a:r>
              <a:rPr lang="en-US" altLang="zh-CN" sz="2800" dirty="0">
                <a:latin typeface="Arial Rounded MT Bold" panose="020F0704030504030204" pitchFamily="34" charset="0"/>
              </a:rPr>
              <a:t>w</a:t>
            </a:r>
            <a:r>
              <a:rPr lang="zh-CN" altLang="en-US" sz="2800" dirty="0">
                <a:latin typeface="Arial Rounded MT Bold" panose="020F0704030504030204" pitchFamily="34" charset="0"/>
              </a:rPr>
              <a:t>的物体，只有在已存在价值的体积才会有数值，比如我放入后体积为</a:t>
            </a:r>
            <a:r>
              <a:rPr lang="en-US" altLang="zh-CN" sz="2800" dirty="0">
                <a:latin typeface="Arial Rounded MT Bold" panose="020F0704030504030204" pitchFamily="34" charset="0"/>
              </a:rPr>
              <a:t>S</a:t>
            </a:r>
            <a:r>
              <a:rPr lang="zh-CN" altLang="en-US" sz="2800" dirty="0">
                <a:latin typeface="Arial Rounded MT Bold" panose="020F0704030504030204" pitchFamily="34" charset="0"/>
              </a:rPr>
              <a:t>，那么我取得的价值只和</a:t>
            </a:r>
            <a:r>
              <a:rPr lang="en-US" altLang="zh-CN" sz="2800" dirty="0">
                <a:latin typeface="Arial Rounded MT Bold" panose="020F0704030504030204" pitchFamily="34" charset="0"/>
              </a:rPr>
              <a:t>S – w</a:t>
            </a:r>
            <a:r>
              <a:rPr lang="zh-CN" altLang="en-US" sz="2800" dirty="0">
                <a:latin typeface="Arial Rounded MT Bold" panose="020F0704030504030204" pitchFamily="34" charset="0"/>
              </a:rPr>
              <a:t>有关系，如果体积为</a:t>
            </a:r>
            <a:r>
              <a:rPr lang="en-US" altLang="zh-CN" sz="2800" dirty="0">
                <a:latin typeface="Arial Rounded MT Bold" panose="020F0704030504030204" pitchFamily="34" charset="0"/>
              </a:rPr>
              <a:t>S</a:t>
            </a:r>
            <a:r>
              <a:rPr lang="zh-CN" altLang="en-US" sz="2800" dirty="0">
                <a:latin typeface="Arial Rounded MT Bold" panose="020F0704030504030204" pitchFamily="34" charset="0"/>
              </a:rPr>
              <a:t>已经存在有价值了，那我们就取最大值，因为体积反正都是这么多，前面怎么放和后面要怎么放没有影响，所以对于体积为</a:t>
            </a:r>
            <a:r>
              <a:rPr lang="en-US" altLang="zh-CN" sz="2800" dirty="0">
                <a:latin typeface="Arial Rounded MT Bold" panose="020F0704030504030204" pitchFamily="34" charset="0"/>
              </a:rPr>
              <a:t>S</a:t>
            </a:r>
            <a:r>
              <a:rPr lang="zh-CN" altLang="en-US" sz="2800" dirty="0">
                <a:latin typeface="Arial Rounded MT Bold" panose="020F0704030504030204" pitchFamily="34" charset="0"/>
              </a:rPr>
              <a:t>的时候去价值最大的，我们设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800" dirty="0">
                <a:latin typeface="Arial Rounded MT Bold" panose="020F0704030504030204" pitchFamily="34" charset="0"/>
              </a:rPr>
              <a:t>[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800" dirty="0">
                <a:latin typeface="Arial Rounded MT Bold" panose="020F0704030504030204" pitchFamily="34" charset="0"/>
              </a:rPr>
              <a:t>][j]</a:t>
            </a:r>
            <a:r>
              <a:rPr lang="zh-CN" altLang="en-US" sz="2800" dirty="0">
                <a:latin typeface="Arial Rounded MT Bold" panose="020F0704030504030204" pitchFamily="34" charset="0"/>
              </a:rPr>
              <a:t>为放入第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i</a:t>
            </a:r>
            <a:r>
              <a:rPr lang="zh-CN" altLang="en-US" sz="2800" dirty="0">
                <a:latin typeface="Arial Rounded MT Bold" panose="020F0704030504030204" pitchFamily="34" charset="0"/>
              </a:rPr>
              <a:t>个物品的时候体积为</a:t>
            </a:r>
            <a:r>
              <a:rPr lang="en-US" altLang="zh-CN" sz="2800" dirty="0">
                <a:latin typeface="Arial Rounded MT Bold" panose="020F0704030504030204" pitchFamily="34" charset="0"/>
              </a:rPr>
              <a:t>j</a:t>
            </a:r>
            <a:r>
              <a:rPr lang="zh-CN" altLang="en-US" sz="2800" dirty="0">
                <a:latin typeface="Arial Rounded MT Bold" panose="020F0704030504030204" pitchFamily="34" charset="0"/>
              </a:rPr>
              <a:t>的时候能达到的最大值，所以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800" dirty="0">
                <a:latin typeface="Arial Rounded MT Bold" panose="020F0704030504030204" pitchFamily="34" charset="0"/>
              </a:rPr>
              <a:t>[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800" dirty="0">
                <a:latin typeface="Arial Rounded MT Bold" panose="020F0704030504030204" pitchFamily="34" charset="0"/>
              </a:rPr>
              <a:t>][j] = max(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800" dirty="0">
                <a:latin typeface="Arial Rounded MT Bold" panose="020F0704030504030204" pitchFamily="34" charset="0"/>
              </a:rPr>
              <a:t>[i-1][j], 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800" dirty="0">
                <a:latin typeface="Arial Rounded MT Bold" panose="020F0704030504030204" pitchFamily="34" charset="0"/>
              </a:rPr>
              <a:t>[i-1][j-w[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800" dirty="0">
                <a:latin typeface="Arial Rounded MT Bold" panose="020F0704030504030204" pitchFamily="34" charset="0"/>
              </a:rPr>
              <a:t>]] + v[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800" dirty="0">
                <a:latin typeface="Arial Rounded MT Bold" panose="020F0704030504030204" pitchFamily="34" charset="0"/>
              </a:rPr>
              <a:t>]),</a:t>
            </a:r>
            <a:r>
              <a:rPr lang="zh-CN" altLang="en-US" sz="2800" dirty="0">
                <a:latin typeface="Arial Rounded MT Bold" panose="020F0704030504030204" pitchFamily="34" charset="0"/>
              </a:rPr>
              <a:t> 因为可以也不放，所以就有</a:t>
            </a:r>
            <a:r>
              <a:rPr lang="en-US" altLang="zh-CN" sz="28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800" dirty="0">
                <a:latin typeface="Arial Rounded MT Bold" panose="020F0704030504030204" pitchFamily="34" charset="0"/>
              </a:rPr>
              <a:t>[i-1][j]</a:t>
            </a:r>
            <a:endParaRPr lang="zh-CN" altLang="en-US" sz="28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708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637" y="2286000"/>
            <a:ext cx="10963570" cy="250507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771775" y="838200"/>
            <a:ext cx="6172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代码展示（未经验证）</a:t>
            </a:r>
          </a:p>
        </p:txBody>
      </p:sp>
    </p:spTree>
    <p:extLst>
      <p:ext uri="{BB962C8B-B14F-4D97-AF65-F5344CB8AC3E}">
        <p14:creationId xmlns:p14="http://schemas.microsoft.com/office/powerpoint/2010/main" val="545822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505325" y="1057275"/>
            <a:ext cx="6896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Arial Rounded MT Bold" panose="020F0704030504030204" pitchFamily="34" charset="0"/>
              </a:rPr>
              <a:t>空间优化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066800" y="1962150"/>
            <a:ext cx="1000125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Arial Rounded MT Bold" panose="020F0704030504030204" pitchFamily="34" charset="0"/>
              </a:rPr>
              <a:t>我们可以发现对于体积为</a:t>
            </a:r>
            <a:r>
              <a:rPr lang="en-US" altLang="zh-CN" sz="2000" dirty="0">
                <a:latin typeface="Arial Rounded MT Bold" panose="020F0704030504030204" pitchFamily="34" charset="0"/>
              </a:rPr>
              <a:t>S</a:t>
            </a:r>
            <a:r>
              <a:rPr lang="zh-CN" altLang="en-US" sz="2000" dirty="0">
                <a:latin typeface="Arial Rounded MT Bold" panose="020F0704030504030204" pitchFamily="34" charset="0"/>
              </a:rPr>
              <a:t>放入体积为</a:t>
            </a:r>
            <a:r>
              <a:rPr lang="en-US" altLang="zh-CN" sz="2000" dirty="0">
                <a:latin typeface="Arial Rounded MT Bold" panose="020F0704030504030204" pitchFamily="34" charset="0"/>
              </a:rPr>
              <a:t>w</a:t>
            </a:r>
            <a:r>
              <a:rPr lang="zh-CN" altLang="en-US" sz="2000" dirty="0">
                <a:latin typeface="Arial Rounded MT Bold" panose="020F0704030504030204" pitchFamily="34" charset="0"/>
              </a:rPr>
              <a:t>的物品的时候，决定我们当前价值的是</a:t>
            </a:r>
            <a:r>
              <a:rPr lang="en-US" altLang="zh-CN" sz="2000" dirty="0">
                <a:latin typeface="Arial Rounded MT Bold" panose="020F0704030504030204" pitchFamily="34" charset="0"/>
              </a:rPr>
              <a:t>S-w</a:t>
            </a:r>
            <a:r>
              <a:rPr lang="zh-CN" altLang="en-US" sz="2000" dirty="0">
                <a:latin typeface="Arial Rounded MT Bold" panose="020F0704030504030204" pitchFamily="34" charset="0"/>
              </a:rPr>
              <a:t>，所以我们可以设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000" dirty="0">
                <a:latin typeface="Arial Rounded MT Bold" panose="020F0704030504030204" pitchFamily="34" charset="0"/>
              </a:rPr>
              <a:t>[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000" dirty="0">
                <a:latin typeface="Arial Rounded MT Bold" panose="020F0704030504030204" pitchFamily="34" charset="0"/>
              </a:rPr>
              <a:t>]</a:t>
            </a:r>
            <a:r>
              <a:rPr lang="zh-CN" altLang="en-US" sz="2000" dirty="0">
                <a:latin typeface="Arial Rounded MT Bold" panose="020F0704030504030204" pitchFamily="34" charset="0"/>
              </a:rPr>
              <a:t>为体积为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zh-CN" altLang="en-US" sz="2000" dirty="0">
                <a:latin typeface="Arial Rounded MT Bold" panose="020F0704030504030204" pitchFamily="34" charset="0"/>
              </a:rPr>
              <a:t>的时候取得的最大的价值。</a:t>
            </a:r>
            <a:endParaRPr lang="en-US" altLang="zh-CN" sz="2000" dirty="0">
              <a:latin typeface="Arial Rounded MT Bold" panose="020F0704030504030204" pitchFamily="34" charset="0"/>
            </a:endParaRPr>
          </a:p>
          <a:p>
            <a:endParaRPr lang="en-US" altLang="zh-CN" sz="2000" dirty="0">
              <a:latin typeface="Arial Rounded MT Bold" panose="020F0704030504030204" pitchFamily="34" charset="0"/>
            </a:endParaRPr>
          </a:p>
          <a:p>
            <a:r>
              <a:rPr lang="zh-CN" altLang="en-US" sz="2000" dirty="0">
                <a:latin typeface="Arial Rounded MT Bold" panose="020F0704030504030204" pitchFamily="34" charset="0"/>
              </a:rPr>
              <a:t>那么我们就可以得出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000" dirty="0">
                <a:latin typeface="Arial Rounded MT Bold" panose="020F0704030504030204" pitchFamily="34" charset="0"/>
              </a:rPr>
              <a:t>[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000" dirty="0">
                <a:latin typeface="Arial Rounded MT Bold" panose="020F0704030504030204" pitchFamily="34" charset="0"/>
              </a:rPr>
              <a:t>] = max(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000" dirty="0">
                <a:latin typeface="Arial Rounded MT Bold" panose="020F0704030504030204" pitchFamily="34" charset="0"/>
              </a:rPr>
              <a:t>[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000" dirty="0">
                <a:latin typeface="Arial Rounded MT Bold" panose="020F0704030504030204" pitchFamily="34" charset="0"/>
              </a:rPr>
              <a:t>], 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000" dirty="0">
                <a:latin typeface="Arial Rounded MT Bold" panose="020F0704030504030204" pitchFamily="34" charset="0"/>
              </a:rPr>
              <a:t>[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000" dirty="0">
                <a:latin typeface="Arial Rounded MT Bold" panose="020F0704030504030204" pitchFamily="34" charset="0"/>
              </a:rPr>
              <a:t>-w[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000" dirty="0">
                <a:latin typeface="Arial Rounded MT Bold" panose="020F0704030504030204" pitchFamily="34" charset="0"/>
              </a:rPr>
              <a:t>]] + v[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000" dirty="0">
                <a:latin typeface="Arial Rounded MT Bold" panose="020F0704030504030204" pitchFamily="34" charset="0"/>
              </a:rPr>
              <a:t>]</a:t>
            </a:r>
          </a:p>
          <a:p>
            <a:endParaRPr lang="en-US" altLang="zh-CN" sz="2000" dirty="0">
              <a:latin typeface="Arial Rounded MT Bold" panose="020F0704030504030204" pitchFamily="34" charset="0"/>
            </a:endParaRPr>
          </a:p>
          <a:p>
            <a:r>
              <a:rPr lang="zh-CN" altLang="en-US" sz="2000" dirty="0">
                <a:latin typeface="Arial Rounded MT Bold" panose="020F0704030504030204" pitchFamily="34" charset="0"/>
              </a:rPr>
              <a:t>但是要这样</a:t>
            </a:r>
            <a:endParaRPr lang="en-US" altLang="zh-CN" sz="2000" dirty="0">
              <a:latin typeface="Arial Rounded MT Bold" panose="020F0704030504030204" pitchFamily="34" charset="0"/>
            </a:endParaRPr>
          </a:p>
          <a:p>
            <a:r>
              <a:rPr lang="en-US" altLang="zh-CN" sz="2000" dirty="0">
                <a:latin typeface="Arial Rounded MT Bold" panose="020F0704030504030204" pitchFamily="34" charset="0"/>
              </a:rPr>
              <a:t>for (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int</a:t>
            </a:r>
            <a:r>
              <a:rPr lang="en-US" altLang="zh-CN" sz="2000" dirty="0">
                <a:latin typeface="Arial Rounded MT Bold" panose="020F0704030504030204" pitchFamily="34" charset="0"/>
              </a:rPr>
              <a:t> j = tot; j &gt;= w[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000" dirty="0">
                <a:latin typeface="Arial Rounded MT Bold" panose="020F0704030504030204" pitchFamily="34" charset="0"/>
              </a:rPr>
              <a:t>]; j--) {</a:t>
            </a:r>
          </a:p>
          <a:p>
            <a:r>
              <a:rPr lang="en-US" altLang="zh-CN" sz="2000" dirty="0">
                <a:latin typeface="Arial Rounded MT Bold" panose="020F0704030504030204" pitchFamily="34" charset="0"/>
              </a:rPr>
              <a:t>       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000" dirty="0">
                <a:latin typeface="Arial Rounded MT Bold" panose="020F0704030504030204" pitchFamily="34" charset="0"/>
              </a:rPr>
              <a:t>[j] = max(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000" dirty="0">
                <a:latin typeface="Arial Rounded MT Bold" panose="020F0704030504030204" pitchFamily="34" charset="0"/>
              </a:rPr>
              <a:t>[j], 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dp</a:t>
            </a:r>
            <a:r>
              <a:rPr lang="en-US" altLang="zh-CN" sz="2000" dirty="0">
                <a:latin typeface="Arial Rounded MT Bold" panose="020F0704030504030204" pitchFamily="34" charset="0"/>
              </a:rPr>
              <a:t>[j-w[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000" dirty="0">
                <a:latin typeface="Arial Rounded MT Bold" panose="020F0704030504030204" pitchFamily="34" charset="0"/>
              </a:rPr>
              <a:t>]] + v[</a:t>
            </a:r>
            <a:r>
              <a:rPr lang="en-US" altLang="zh-CN" sz="2000" dirty="0" err="1">
                <a:latin typeface="Arial Rounded MT Bold" panose="020F0704030504030204" pitchFamily="34" charset="0"/>
              </a:rPr>
              <a:t>i</a:t>
            </a:r>
            <a:r>
              <a:rPr lang="en-US" altLang="zh-CN" sz="2000" dirty="0">
                <a:latin typeface="Arial Rounded MT Bold" panose="020F0704030504030204" pitchFamily="34" charset="0"/>
              </a:rPr>
              <a:t>]);</a:t>
            </a:r>
          </a:p>
          <a:p>
            <a:r>
              <a:rPr lang="en-US" altLang="zh-CN" sz="2000" dirty="0">
                <a:latin typeface="Arial Rounded MT Bold" panose="020F0704030504030204" pitchFamily="34" charset="0"/>
              </a:rPr>
              <a:t>}</a:t>
            </a:r>
          </a:p>
          <a:p>
            <a:r>
              <a:rPr lang="zh-CN" altLang="en-US" sz="2000" dirty="0">
                <a:latin typeface="Arial Rounded MT Bold" panose="020F0704030504030204" pitchFamily="34" charset="0"/>
              </a:rPr>
              <a:t>为什么呢？</a:t>
            </a:r>
            <a:endParaRPr lang="en-US" altLang="zh-CN" sz="2000" dirty="0">
              <a:latin typeface="Arial Rounded MT Bold" panose="020F0704030504030204" pitchFamily="34" charset="0"/>
            </a:endParaRPr>
          </a:p>
          <a:p>
            <a:endParaRPr lang="en-US" altLang="zh-CN" sz="2000" dirty="0">
              <a:latin typeface="Arial Rounded MT Bold" panose="020F0704030504030204" pitchFamily="34" charset="0"/>
            </a:endParaRPr>
          </a:p>
          <a:p>
            <a:r>
              <a:rPr lang="zh-CN" altLang="en-US" sz="2000" dirty="0">
                <a:latin typeface="Arial Rounded MT Bold" panose="020F0704030504030204" pitchFamily="34" charset="0"/>
              </a:rPr>
              <a:t>前面已经说过了，取决我们当前价值的体积是</a:t>
            </a:r>
            <a:r>
              <a:rPr lang="en-US" altLang="zh-CN" sz="2000" dirty="0">
                <a:latin typeface="Arial Rounded MT Bold" panose="020F0704030504030204" pitchFamily="34" charset="0"/>
              </a:rPr>
              <a:t>S-w</a:t>
            </a:r>
            <a:r>
              <a:rPr lang="zh-CN" altLang="en-US" sz="2000" dirty="0">
                <a:latin typeface="Arial Rounded MT Bold" panose="020F0704030504030204" pitchFamily="34" charset="0"/>
              </a:rPr>
              <a:t>，比</a:t>
            </a:r>
            <a:r>
              <a:rPr lang="en-US" altLang="zh-CN" sz="2000" dirty="0">
                <a:latin typeface="Arial Rounded MT Bold" panose="020F0704030504030204" pitchFamily="34" charset="0"/>
              </a:rPr>
              <a:t>S</a:t>
            </a:r>
            <a:r>
              <a:rPr lang="zh-CN" altLang="en-US" sz="2000" dirty="0">
                <a:latin typeface="Arial Rounded MT Bold" panose="020F0704030504030204" pitchFamily="34" charset="0"/>
              </a:rPr>
              <a:t>小，所以我们改变体积大的，是和体积小的是没有关系的。</a:t>
            </a:r>
          </a:p>
        </p:txBody>
      </p:sp>
    </p:spTree>
    <p:extLst>
      <p:ext uri="{BB962C8B-B14F-4D97-AF65-F5344CB8AC3E}">
        <p14:creationId xmlns:p14="http://schemas.microsoft.com/office/powerpoint/2010/main" val="2060537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771775" y="838200"/>
            <a:ext cx="6172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代码展示（未经验证）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070" y="2295525"/>
            <a:ext cx="9678581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430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1144</Words>
  <Application>Microsoft Office PowerPoint</Application>
  <PresentationFormat>宽屏</PresentationFormat>
  <Paragraphs>321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microsoft yahei</vt:lpstr>
      <vt:lpstr>等线</vt:lpstr>
      <vt:lpstr>等线 Light</vt:lpstr>
      <vt:lpstr>Arial</vt:lpstr>
      <vt:lpstr>Arial Rounded MT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袁曦焜</dc:creator>
  <cp:lastModifiedBy>袁曦焜</cp:lastModifiedBy>
  <cp:revision>17</cp:revision>
  <dcterms:created xsi:type="dcterms:W3CDTF">2017-02-16T13:25:26Z</dcterms:created>
  <dcterms:modified xsi:type="dcterms:W3CDTF">2017-02-16T16:26:58Z</dcterms:modified>
</cp:coreProperties>
</file>

<file path=docProps/thumbnail.jpeg>
</file>